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Default Extension="sldx" ContentType="application/vnd.openxmlformats-officedocument.presentationml.slide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sldIdLst>
    <p:sldId id="257" r:id="rId7"/>
    <p:sldId id="278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9" r:id="rId18"/>
    <p:sldId id="281" r:id="rId19"/>
    <p:sldId id="275" r:id="rId20"/>
    <p:sldId id="285" r:id="rId21"/>
    <p:sldId id="260" r:id="rId22"/>
    <p:sldId id="261" r:id="rId23"/>
    <p:sldId id="283" r:id="rId24"/>
    <p:sldId id="262" r:id="rId25"/>
    <p:sldId id="259" r:id="rId26"/>
    <p:sldId id="277" r:id="rId27"/>
    <p:sldId id="280" r:id="rId28"/>
    <p:sldId id="286" r:id="rId29"/>
    <p:sldId id="293" r:id="rId30"/>
    <p:sldId id="287" r:id="rId31"/>
    <p:sldId id="294" r:id="rId32"/>
    <p:sldId id="295" r:id="rId33"/>
    <p:sldId id="296" r:id="rId34"/>
    <p:sldId id="297" r:id="rId35"/>
    <p:sldId id="298" r:id="rId36"/>
    <p:sldId id="299" r:id="rId37"/>
    <p:sldId id="276" r:id="rId38"/>
    <p:sldId id="292" r:id="rId39"/>
    <p:sldId id="28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578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47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88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230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12547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65421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022482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70980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41957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392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75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26306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142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041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7387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602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07946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64101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541752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9485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165889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01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7587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43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571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0343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747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1326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92231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940797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8182836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18005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0958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920940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9131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8168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7150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8494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762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5707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389267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55968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045104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995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8048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986122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2354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2849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7206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3058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9970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06238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6231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4702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880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955262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85382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4975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82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5445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4678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0538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459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72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78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01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8373284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3628076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7158144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1675204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16.03.2025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26188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E2FF0FC-15DE-42AF-92C5-7F41422EFFC2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16.03.2025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5532FB-942D-4C1A-BDFE-81204827F4BD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85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5148064" y="4581128"/>
            <a:ext cx="3995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Подготовила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Позднякова О.В.,</a:t>
            </a:r>
          </a:p>
          <a:p>
            <a:pPr>
              <a:spcBef>
                <a:spcPct val="0"/>
              </a:spcBef>
            </a:pPr>
            <a:r>
              <a: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тветственная за УВР</a:t>
            </a:r>
            <a:endParaRPr lang="ru-RU" sz="16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i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0080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600" dirty="0" smtClean="0">
                <a:solidFill>
                  <a:srgbClr val="941E1E"/>
                </a:solidFill>
              </a:rPr>
              <a:t>Основные направления функциональной грамотности</a:t>
            </a:r>
            <a:r>
              <a:rPr lang="ru-RU" sz="3600" b="1" dirty="0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941E1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51" y="262389"/>
            <a:ext cx="7013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</a:t>
            </a: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бюджетное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общеобразовательное учреждение</a:t>
            </a:r>
          </a:p>
          <a:p>
            <a:pPr algn="ctr">
              <a:defRPr/>
            </a:pPr>
            <a:r>
              <a:rPr lang="ru-RU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Карпиловская</a:t>
            </a: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ООШ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3848" y="566124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  д</a:t>
            </a:r>
            <a:r>
              <a:rPr lang="ru-RU" sz="1600" b="1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Карпиловка</a:t>
            </a:r>
            <a:r>
              <a:rPr lang="ru-RU" sz="1600" b="1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rgbClr val="444D2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2024 – 2025 </a:t>
            </a:r>
            <a:r>
              <a:rPr lang="ru-RU" sz="1600" b="1" dirty="0" err="1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600" b="1" dirty="0">
              <a:solidFill>
                <a:srgbClr val="444D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9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3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8484" y="3095848"/>
            <a:ext cx="6025515" cy="35147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692696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Твой рассказ был лучшим, – похвалил учитель последнего ученика. – Ты порадовал меня вкусным чаем, и тем, что постиг важное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правило: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«Говори не о том, что прочел, а о том, что понял».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30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4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1903" y="2492896"/>
            <a:ext cx="6458017" cy="41675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Учитель, но этот ученик вообще ничего не говорил, – заметил кто-то. —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 всегда говорят громче, чем слова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– ответил учитель.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55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5"/>
            <a:ext cx="8496944" cy="468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828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4249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27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19" y="260648"/>
            <a:ext cx="9289032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792088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661248"/>
            <a:ext cx="8424936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2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69847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Впервые термин «функциональная грамотность» введен ЮНЕСКО в 1957г. и понимался как «совокупность  умений читать и писать для использования в повседневной жизни».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564904"/>
            <a:ext cx="6318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Функциональная грамотность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это уровень образованности, который может быть достигнут учащимися за время обучения в школе, и предполагает способность человека решать стандартные жизненные задачи в различных сферах жизни.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Palatino Linotype"/>
                <a:ea typeface="+mj-ea"/>
                <a:cs typeface="+mj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6076B4">
                    <a:lumMod val="50000"/>
                  </a:srgbClr>
                </a:solidFill>
                <a:effectLst/>
                <a:uLnTx/>
                <a:uFillTx/>
                <a:latin typeface="Palatino Linotype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5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41E1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способность человека вступать в отношения с внешней средой и максимально быстро адаптироваться и функционировать в ней</a:t>
            </a:r>
            <a:r>
              <a:rPr lang="ru-RU" sz="3600" dirty="0">
                <a:solidFill>
                  <a:srgbClr val="809EC2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monolith1.izrukvruki.ru/img/catalog/i4/0d/94/abd815286-484x1050-735103500-orig.jpg"/>
          <p:cNvPicPr>
            <a:picLocks noChangeAspect="1" noChangeArrowheads="1"/>
          </p:cNvPicPr>
          <p:nvPr/>
        </p:nvPicPr>
        <p:blipFill>
          <a:blip r:embed="rId2" cstate="print"/>
          <a:srcRect l="8580" t="22320" r="5512" b="19361"/>
          <a:stretch>
            <a:fillRect/>
          </a:stretch>
        </p:blipFill>
        <p:spPr bwMode="auto">
          <a:xfrm>
            <a:off x="683568" y="3212976"/>
            <a:ext cx="2592288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895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41E1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Функционально грамотный человек </a:t>
            </a:r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809EC2">
                    <a:lumMod val="50000"/>
                  </a:srgbClr>
                </a:solidFill>
              </a:rPr>
              <a:t>Академик РАО  </a:t>
            </a:r>
            <a:r>
              <a:rPr lang="ru-RU" sz="2800" b="1" dirty="0">
                <a:solidFill>
                  <a:srgbClr val="809EC2">
                    <a:lumMod val="50000"/>
                  </a:srgbClr>
                </a:solidFill>
              </a:rPr>
              <a:t>Алексей Алексеевич Леонтьев </a:t>
            </a:r>
            <a:r>
              <a:rPr lang="ru-RU" sz="2800" dirty="0">
                <a:solidFill>
                  <a:srgbClr val="809EC2">
                    <a:lumMod val="50000"/>
                  </a:srgbClr>
                </a:solidFill>
              </a:rPr>
              <a:t>писал: </a:t>
            </a:r>
            <a:r>
              <a:rPr lang="ru-RU" sz="2800" dirty="0">
                <a:solidFill>
                  <a:srgbClr val="C00000"/>
                </a:solidFill>
              </a:rPr>
              <a:t>«Функционально грамотный человек </a:t>
            </a:r>
            <a:r>
              <a:rPr lang="ru-RU" sz="2800" dirty="0">
                <a:solidFill>
                  <a:srgbClr val="809EC2">
                    <a:lumMod val="50000"/>
                  </a:srgbClr>
                </a:solidFill>
              </a:rPr>
              <a:t>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отношений».</a:t>
            </a:r>
          </a:p>
          <a:p>
            <a:pPr algn="r"/>
            <a:r>
              <a:rPr lang="ru-RU" sz="2800" dirty="0">
                <a:solidFill>
                  <a:srgbClr val="809EC2">
                    <a:lumMod val="50000"/>
                  </a:srgbClr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Алексей Алексеевич Леонтьев, академик РАО, издание «Школа 2100. Педагогика здравого смысла»</a:t>
            </a:r>
            <a:r>
              <a:rPr lang="ru-RU" sz="2800" dirty="0">
                <a:solidFill>
                  <a:prstClr val="white"/>
                </a:solidFill>
              </a:rPr>
              <a:t/>
            </a:r>
            <a:br>
              <a:rPr lang="ru-RU" sz="2800" dirty="0">
                <a:solidFill>
                  <a:prstClr val="white"/>
                </a:solidFill>
              </a:rPr>
            </a:br>
            <a:r>
              <a:rPr lang="ru-RU" sz="2800" dirty="0">
                <a:solidFill>
                  <a:prstClr val="white"/>
                </a:solidFill>
              </a:rPr>
              <a:t/>
            </a:r>
            <a:br>
              <a:rPr lang="ru-RU" sz="2800" dirty="0">
                <a:solidFill>
                  <a:prstClr val="white"/>
                </a:solidFill>
              </a:rPr>
            </a:br>
            <a:r>
              <a:rPr lang="ru-RU" dirty="0">
                <a:solidFill>
                  <a:prstClr val="white"/>
                </a:solidFill>
              </a:rPr>
              <a:t>Источник:</a:t>
            </a:r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76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731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24936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41E1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3600" dirty="0">
                <a:solidFill>
                  <a:srgbClr val="941E1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1.Является базовым уровнем для функционирования навыков чтения и письма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2.Направлена на решение бытовых проблем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3.Обнаруживается в конкретных обстоятельствах и характеризует человека в определённой ситуации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4.Связана с решением стандартных, стереотипных задач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5.Используется в качестве оценки, </a:t>
            </a:r>
          </a:p>
          <a:p>
            <a:r>
              <a:rPr lang="ru-RU" sz="3200" dirty="0">
                <a:solidFill>
                  <a:srgbClr val="809EC2">
                    <a:lumMod val="50000"/>
                  </a:srgb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прежде всего взрослого населения.</a:t>
            </a:r>
          </a:p>
          <a:p>
            <a:endParaRPr lang="ru-RU" sz="3600" dirty="0">
              <a:solidFill>
                <a:srgbClr val="809EC2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r"/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28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rgbClr val="444D26">
                    <a:lumMod val="75000"/>
                  </a:srgb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Новый словарь методических </a:t>
            </a:r>
          </a:p>
          <a:p>
            <a:pPr algn="r"/>
            <a:r>
              <a:rPr lang="ru-RU" sz="2400" dirty="0">
                <a:solidFill>
                  <a:srgbClr val="444D26">
                    <a:lumMod val="75000"/>
                  </a:srgb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терминов и понятий </a:t>
            </a:r>
          </a:p>
          <a:p>
            <a:pPr algn="r"/>
            <a:r>
              <a:rPr lang="ru-RU" sz="2400" dirty="0">
                <a:solidFill>
                  <a:srgbClr val="444D26">
                    <a:lumMod val="75000"/>
                  </a:srgb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(теория и практика обучения языкам</a:t>
            </a:r>
            <a:r>
              <a:rPr lang="ru-RU" sz="2400" dirty="0">
                <a:solidFill>
                  <a:srgbClr val="CC33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72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«Мои ученики будут узнавать новое не от меня. Они будут открывать это новое сами.</a:t>
            </a:r>
            <a:endParaRPr lang="ru-RU" sz="28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Моя задача- помочь им раскрыться и развить собственные идеи»</a:t>
            </a:r>
            <a:endParaRPr lang="ru-RU" sz="28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800" i="1" dirty="0">
                <a:solidFill>
                  <a:srgbClr val="C00000"/>
                </a:solidFill>
                <a:latin typeface="Times New Roman"/>
                <a:ea typeface="Times New Roman"/>
              </a:rPr>
              <a:t>И.Г</a:t>
            </a:r>
            <a:r>
              <a:rPr lang="ru-RU" sz="2800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. Песталоцци</a:t>
            </a:r>
            <a:endParaRPr lang="ru-RU" sz="2800" i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0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2400" dirty="0">
              <a:solidFill>
                <a:prstClr val="white"/>
              </a:solidFill>
            </a:endParaRPr>
          </a:p>
          <a:p>
            <a:r>
              <a:rPr lang="ru-RU" sz="2400" dirty="0">
                <a:solidFill>
                  <a:srgbClr val="941E1E"/>
                </a:solidFill>
              </a:rPr>
              <a:t> </a:t>
            </a:r>
          </a:p>
          <a:p>
            <a:endParaRPr lang="ru-RU" sz="2400" dirty="0">
              <a:solidFill>
                <a:srgbClr val="941E1E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60032" y="4509120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Читательская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44008" y="5445224"/>
            <a:ext cx="424847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Критическое мышление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2000" y="3573016"/>
            <a:ext cx="457200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Глобальные компетенции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040" y="2636912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Естественнонаучная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2" y="1700808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Финансовая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2040" y="764704"/>
            <a:ext cx="388843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941E1E"/>
                </a:solidFill>
              </a:rPr>
              <a:t>Математическая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3528" y="3068960"/>
            <a:ext cx="3744416" cy="1130424"/>
          </a:xfrm>
          <a:prstGeom prst="roundRect">
            <a:avLst/>
          </a:prstGeom>
          <a:solidFill>
            <a:srgbClr val="FDF4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41E1E"/>
                </a:solidFill>
              </a:rPr>
              <a:t>ФУНКЦИОНАЛЬНАЯ ГРАМОТНОСТЬ 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76" name="Прямая со стрелкой 75"/>
          <p:cNvCxnSpPr>
            <a:stCxn id="24" idx="0"/>
            <a:endCxn id="22" idx="1"/>
          </p:cNvCxnSpPr>
          <p:nvPr/>
        </p:nvCxnSpPr>
        <p:spPr>
          <a:xfrm flipV="1">
            <a:off x="2195736" y="1077888"/>
            <a:ext cx="2736304" cy="1991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24" idx="2"/>
            <a:endCxn id="17" idx="1"/>
          </p:cNvCxnSpPr>
          <p:nvPr/>
        </p:nvCxnSpPr>
        <p:spPr>
          <a:xfrm>
            <a:off x="2195736" y="4199384"/>
            <a:ext cx="2448272" cy="1559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>
            <a:stCxn id="24" idx="0"/>
            <a:endCxn id="21" idx="1"/>
          </p:cNvCxnSpPr>
          <p:nvPr/>
        </p:nvCxnSpPr>
        <p:spPr>
          <a:xfrm flipV="1">
            <a:off x="2195736" y="2013992"/>
            <a:ext cx="2664296" cy="1054968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4" idx="0"/>
            <a:endCxn id="24" idx="0"/>
          </p:cNvCxnSpPr>
          <p:nvPr/>
        </p:nvCxnSpPr>
        <p:spPr>
          <a:xfrm>
            <a:off x="2195736" y="30689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4" idx="0"/>
            <a:endCxn id="20" idx="1"/>
          </p:cNvCxnSpPr>
          <p:nvPr/>
        </p:nvCxnSpPr>
        <p:spPr>
          <a:xfrm flipV="1">
            <a:off x="2195736" y="2950096"/>
            <a:ext cx="2736304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9" idx="1"/>
          </p:cNvCxnSpPr>
          <p:nvPr/>
        </p:nvCxnSpPr>
        <p:spPr>
          <a:xfrm>
            <a:off x="4067944" y="3767336"/>
            <a:ext cx="504056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4" idx="2"/>
            <a:endCxn id="16" idx="1"/>
          </p:cNvCxnSpPr>
          <p:nvPr/>
        </p:nvCxnSpPr>
        <p:spPr>
          <a:xfrm>
            <a:off x="2195736" y="4199384"/>
            <a:ext cx="2664296" cy="622920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627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19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784976" cy="488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627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439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0"/>
            <a:ext cx="7992888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/>
                <a:cs typeface="Times New Roman"/>
              </a:rPr>
              <a:t>Формируем и оцениваем функциональную грамотность  обучающихся</a:t>
            </a:r>
            <a:endParaRPr lang="ru-RU" sz="2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   Основы функциональной грамотности закладываются в начальной школе, где идет интенсивное обучение различным видам речевой деятельности – письму и чтению, говорению и слушанию.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Ребенку важно обладать: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*Готовностью успешно взаимодействовать с изменяющимся окружающим миром.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* Возможностью решать различные (в том числе нестандартные) учебные и жизненные задачи.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*Способностью строить социальные отношения.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*Совокупностью рефлексивных умений, обеспечивающих оценку своей грамотности, стремление к дальнейшему образованию».</a:t>
            </a:r>
            <a:endParaRPr lang="ru-RU" sz="14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ea typeface="Times New Roman"/>
                <a:cs typeface="Times New Roman"/>
              </a:rPr>
              <a:t>Российский педагог, член-корреспондент РАО </a:t>
            </a:r>
            <a:endParaRPr lang="ru-RU" sz="1400" i="1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ea typeface="Times New Roman"/>
                <a:cs typeface="Times New Roman"/>
              </a:rPr>
              <a:t>Наталья Федоровна Виноградова</a:t>
            </a:r>
            <a:endParaRPr lang="ru-RU" sz="1400" i="1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27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15895"/>
            <a:ext cx="6624736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учителя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развить ребёнка.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-Развить мышление - из наглядно-действенного перевести его в абстрактно-логическое.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-Развить речь, аналитико-синтетические способности, развить память и внимание, фантазию и воображение, пространственное восприятие.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-Развить моторную функцию, способность контролировать свои движения, а также мелкую моторику.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Развить коммуникативные способности, способность общаться, контролировать эмоции, управлять своим поведением.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Решая эти задачи, педагог получает в результате функционально развитую личность.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9077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97346"/>
            <a:ext cx="763284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Как учитель может убедиться в том, что функциональная грамотность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сформирована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ученика?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Функциональная грамотность в основном проявляется в решении проблемных задач, выходящих за пределы учебных ситуаций, и не похожих на те упражнения, в ходе которых приобретались и отрабатывались знания и умения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Чтобы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оценить уровень функциональной грамотности своих учеников, учителю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нужно дать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им нетипичные задания, в которых предлагается рассмотреть некоторые проблемы из реальной жизни. Решение этих задач, как правило, требует применения знаний в незнакомой ситуации, поиска новых решений или способов действий, т.е. требует творческой активности.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6364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7632848" cy="5281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ea typeface="Times New Roman"/>
                <a:cs typeface="Times New Roman"/>
              </a:rPr>
              <a:t>Специфика заданий, направленная на формирование и оценку функциональной грамотности в начальной школе.</a:t>
            </a:r>
            <a:endParaRPr lang="ru-RU" sz="2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Для того, чтобы быть успешным в обучении, ребенок должен прежде всего уметь работать с информацией: находить её, отделять нужное от ненужного, проверять факты, анализировать, обобщать и – что очень важно – перекладывать на собственный опыт. Такой навык формируется на каждом из предметов. </a:t>
            </a:r>
            <a:endParaRPr lang="ru-RU" sz="1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Но заданий, которые развивают функциональную грамотность ребенка, к сожалению, не так много. Это связано с тем, что их разработка достаточно сложна, в ней нужно учесть много факторов. Задания должны быть не только привязаны к реальности, но и соответствовать возрасту детей и их когнитивным особенностям. Они должны быть системными, близки их опыту и окружению, содержать много фактов – в том числе и тех, которые, возможно, не понадобятся ребенку для ее решения, но будут интересны в принципе.</a:t>
            </a:r>
            <a:endParaRPr lang="ru-RU" sz="16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6030416" cy="5772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Практические задачи или задачи, связанные с повседневной жизнью</a:t>
            </a: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В шкафу было 12 чашек с синими цветочками, чашек в горошек - на 2 меньше, чайных ложек - на 12 больше, чем чашек в горошек.  Сколько одновременно человек смогут пить чай, если у каждого должна быть своя чашка и своя чайная ложка?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Решение: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1) 16-2=14(шт.) - чашек в горошек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2) 14+12=26(шт.) - чайных ложек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3) 16+14=30(шт.) - чашек всего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Ответ: так как ложек 26, а чашек 30, значит, пить чай могут 26 человек.</a:t>
            </a:r>
          </a:p>
          <a:p>
            <a:pPr>
              <a:tabLst>
                <a:tab pos="18034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00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7544" y="427913"/>
            <a:ext cx="8136904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Нестандартные задачи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Наибольшие затруднения у школьников, как правило, вызывают решения нестандартных задач, т.е. задач, алгоритм решения которых им неизвестен.  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42903920"/>
              </p:ext>
            </p:extLst>
          </p:nvPr>
        </p:nvGraphicFramePr>
        <p:xfrm>
          <a:off x="971600" y="1988840"/>
          <a:ext cx="3810000" cy="3312368"/>
        </p:xfrm>
        <a:graphic>
          <a:graphicData uri="http://schemas.openxmlformats.org/presentationml/2006/ole">
            <p:oleObj spid="_x0000_s4109" name="Слайд" r:id="rId3" imgW="4569445" imgH="3426611" progId="PowerPoint.Slide.12">
              <p:embed/>
            </p:oleObj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21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20596" y="1556792"/>
            <a:ext cx="5112568" cy="5040560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33164" cy="386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74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69642871"/>
              </p:ext>
            </p:extLst>
          </p:nvPr>
        </p:nvGraphicFramePr>
        <p:xfrm>
          <a:off x="4031432" y="1484784"/>
          <a:ext cx="5112568" cy="4533900"/>
        </p:xfrm>
        <a:graphic>
          <a:graphicData uri="http://schemas.openxmlformats.org/presentationml/2006/ole">
            <p:oleObj spid="_x0000_s5135" name="Слайд" r:id="rId3" imgW="4376441" imgH="3281510" progId="PowerPoint.Slide.12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3528" y="260648"/>
            <a:ext cx="3600400" cy="592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Комбинаторные задачи</a:t>
            </a:r>
            <a:endParaRPr lang="ru-RU" sz="24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	Включение комбинаторных задач в начальный курс математики оказывает положительное влияние на развитие младших школьников. Решение таких задач дает возможность расширять знания учащихся о самой задаче, например, о количестве и характере результата (задача может иметь не только одно, но и несколько решений – ответов или не иметь решения), о процессе решения (чтобы решить задачу, не обязательно выполнять какие – либо действия).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endParaRPr lang="ru-RU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4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344816" cy="419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Таким образом, на уроках математики  через решение нестандартных задач; решение задач, которые требуют приближенных методов вычисления, комбинаторных задач, происходит формирование функциональной грамотности младших школьников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  <a:p>
            <a:pPr indent="36068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Современная школа – это частица жизни, где ученик готовится не только к будущему, но и воспитывается жизнью, он учится решать любые проблемы, учится превращать информацию в знания, а знания применять на практике. Школа должна помочь ребятам войти в мир реальных человеческих отношений и научить их жить в современном обществе. Перед учителем стоит огромная задача. Ему предстоит вместе с детьми пройти долгий и трудный путь в «завтра».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01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8496944" cy="439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515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77686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017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4267200"/>
          </a:xfrm>
        </p:spPr>
        <p:txBody>
          <a:bodyPr/>
          <a:lstStyle/>
          <a:p>
            <a:pPr algn="l"/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– оценка функциональной грамотности 15-летних учащихся в области математики, чтения и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естествознанияю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PIRLS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Progress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Literacy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)– Международный проект "Исследование качества чтения и понимания текста"  учащимися начальной школы (4 класс)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TIMSS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оценка качества математического и естественнонаучного образования в начальной, основной и средней школе (4, 8 и 11 классы)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964488" cy="1219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сравнительные исследования ФГ</a:t>
            </a:r>
          </a:p>
          <a:p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003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7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8318" y="2348880"/>
            <a:ext cx="6965315" cy="424847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4989" y="476672"/>
            <a:ext cx="8905875" cy="130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75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3848" y="2636912"/>
            <a:ext cx="5940153" cy="4032448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6672"/>
            <a:ext cx="8905875" cy="173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21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9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7824" y="2781432"/>
            <a:ext cx="6156176" cy="3800475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32656"/>
            <a:ext cx="8905875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98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0904" y="2420888"/>
            <a:ext cx="6145213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905875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98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9829" y="2780928"/>
            <a:ext cx="6358255" cy="3804920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-99392"/>
            <a:ext cx="11061700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82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2115" y="2924944"/>
            <a:ext cx="6191885" cy="37439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последний ученик ничего не сказал.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взял чайник, заварил в нем чай по всем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 чайной церемонии и напоил учителя чаем.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258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887</Words>
  <Application>Microsoft Office PowerPoint</Application>
  <PresentationFormat>Экран (4:3)</PresentationFormat>
  <Paragraphs>93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Бумажная</vt:lpstr>
      <vt:lpstr>2_Бумажная</vt:lpstr>
      <vt:lpstr>3_Бумажная</vt:lpstr>
      <vt:lpstr>4_Бумажная</vt:lpstr>
      <vt:lpstr>5_Бумажная</vt:lpstr>
      <vt:lpstr>1_Исполнительная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PISA (Programme for International Student Assessment) – оценка функциональной грамотности 15-летних учащихся в области математики, чтения и естествознанияю.  PIRLS (Progress in International Reading Literacy Study)– Международный проект "Исследование качества чтения и понимания текста"  учащимися начальной школы (4 класс)   TIMSS – оценка качества математического и естественнонаучного образования в начальной, основной и средней школе (4, 8 и 11 классы)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</dc:creator>
  <cp:lastModifiedBy>Домашний</cp:lastModifiedBy>
  <cp:revision>26</cp:revision>
  <dcterms:created xsi:type="dcterms:W3CDTF">2021-12-08T20:57:36Z</dcterms:created>
  <dcterms:modified xsi:type="dcterms:W3CDTF">2025-03-16T15:40:19Z</dcterms:modified>
</cp:coreProperties>
</file>